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5" r:id="rId2"/>
    <p:sldId id="340" r:id="rId3"/>
    <p:sldId id="282" r:id="rId4"/>
    <p:sldId id="286" r:id="rId5"/>
    <p:sldId id="341" r:id="rId6"/>
    <p:sldId id="353" r:id="rId7"/>
    <p:sldId id="331" r:id="rId8"/>
    <p:sldId id="337" r:id="rId9"/>
    <p:sldId id="334" r:id="rId10"/>
    <p:sldId id="338" r:id="rId11"/>
    <p:sldId id="336" r:id="rId12"/>
    <p:sldId id="335" r:id="rId13"/>
    <p:sldId id="354" r:id="rId14"/>
    <p:sldId id="356" r:id="rId15"/>
    <p:sldId id="339" r:id="rId16"/>
    <p:sldId id="329" r:id="rId17"/>
    <p:sldId id="357" r:id="rId18"/>
    <p:sldId id="326" r:id="rId19"/>
    <p:sldId id="325" r:id="rId20"/>
    <p:sldId id="28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715C1"/>
    <a:srgbClr val="632EFF"/>
    <a:srgbClr val="3333FF"/>
    <a:srgbClr val="00FF00"/>
    <a:srgbClr val="006600"/>
    <a:srgbClr val="00CC00"/>
    <a:srgbClr val="3149F7"/>
    <a:srgbClr val="31C7DB"/>
  </p:clrMru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>
        <p:scale>
          <a:sx n="84" d="100"/>
          <a:sy n="84" d="100"/>
        </p:scale>
        <p:origin x="-2400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7E7BE-3AAE-4347-9929-6CAF8574CB41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5CB77-9F4C-4FDF-BD8F-68DC36586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575C-C8AA-4E19-B4CF-3CF801DF5A0C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02B0-C643-4344-A828-5C3AEE1C3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575C-C8AA-4E19-B4CF-3CF801DF5A0C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02B0-C643-4344-A828-5C3AEE1C3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575C-C8AA-4E19-B4CF-3CF801DF5A0C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02B0-C643-4344-A828-5C3AEE1C3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575C-C8AA-4E19-B4CF-3CF801DF5A0C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02B0-C643-4344-A828-5C3AEE1C3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575C-C8AA-4E19-B4CF-3CF801DF5A0C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02B0-C643-4344-A828-5C3AEE1C3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575C-C8AA-4E19-B4CF-3CF801DF5A0C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02B0-C643-4344-A828-5C3AEE1C3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575C-C8AA-4E19-B4CF-3CF801DF5A0C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02B0-C643-4344-A828-5C3AEE1C3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575C-C8AA-4E19-B4CF-3CF801DF5A0C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02B0-C643-4344-A828-5C3AEE1C3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575C-C8AA-4E19-B4CF-3CF801DF5A0C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02B0-C643-4344-A828-5C3AEE1C3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575C-C8AA-4E19-B4CF-3CF801DF5A0C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02B0-C643-4344-A828-5C3AEE1C3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575C-C8AA-4E19-B4CF-3CF801DF5A0C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02B0-C643-4344-A828-5C3AEE1C3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7575C-C8AA-4E19-B4CF-3CF801DF5A0C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302B0-C643-4344-A828-5C3AEE1C3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wwalls.ru/large/201210/5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2071678"/>
            <a:ext cx="7772400" cy="2071687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/>
            </a:solidFill>
          </a:ln>
        </p:spPr>
        <p:txBody>
          <a:bodyPr/>
          <a:lstStyle/>
          <a:p>
            <a:r>
              <a:rPr lang="ru-RU" b="1" i="1" dirty="0" smtClean="0">
                <a:solidFill>
                  <a:srgbClr val="FF00FF"/>
                </a:solidFill>
                <a:latin typeface="DejaVu Sans Condensed" pitchFamily="34" charset="0"/>
              </a:rPr>
              <a:t>«Через музыку </a:t>
            </a:r>
            <a:r>
              <a:rPr lang="ru-RU" b="1" i="1" dirty="0" smtClean="0">
                <a:solidFill>
                  <a:srgbClr val="FF00FF"/>
                </a:solidFill>
                <a:latin typeface="DejaVu Sans Condensed" pitchFamily="34" charset="0"/>
              </a:rPr>
              <a:t>к </a:t>
            </a:r>
            <a:r>
              <a:rPr lang="ru-RU" b="1" i="1" dirty="0" smtClean="0">
                <a:solidFill>
                  <a:srgbClr val="FF00FF"/>
                </a:solidFill>
                <a:latin typeface="DejaVu Sans Condensed" pitchFamily="34" charset="0"/>
              </a:rPr>
              <a:t>здоровью»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714625" y="357188"/>
            <a:ext cx="3517181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u-RU" sz="1400" dirty="0">
                <a:cs typeface="Times New Roman" pitchFamily="18" charset="0"/>
              </a:rPr>
              <a:t>  </a:t>
            </a:r>
            <a:r>
              <a:rPr lang="ru-RU" sz="3200" b="1" dirty="0">
                <a:cs typeface="Times New Roman" pitchFamily="18" charset="0"/>
              </a:rPr>
              <a:t>  </a:t>
            </a:r>
            <a:r>
              <a:rPr lang="ru-RU" sz="4000" b="1" dirty="0">
                <a:cs typeface="Times New Roman" pitchFamily="18" charset="0"/>
              </a:rPr>
              <a:t>Консультация</a:t>
            </a:r>
          </a:p>
          <a:p>
            <a:pPr algn="just" eaLnBrk="0" hangingPunct="0"/>
            <a:endParaRPr lang="ru-RU" dirty="0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537103" y="4949785"/>
            <a:ext cx="398429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u-RU" sz="1400" dirty="0">
                <a:solidFill>
                  <a:srgbClr val="663300"/>
                </a:solidFill>
                <a:cs typeface="Times New Roman" pitchFamily="18" charset="0"/>
              </a:rPr>
              <a:t>   </a:t>
            </a:r>
            <a:endParaRPr lang="ru-RU" sz="3600" b="1" dirty="0" smtClean="0">
              <a:cs typeface="Times New Roman" pitchFamily="18" charset="0"/>
            </a:endParaRPr>
          </a:p>
          <a:p>
            <a:pPr algn="ctr" eaLnBrk="0" hangingPunct="0"/>
            <a:r>
              <a:rPr lang="ru-RU" sz="2400" b="1" dirty="0" err="1" smtClean="0">
                <a:cs typeface="Times New Roman" pitchFamily="18" charset="0"/>
              </a:rPr>
              <a:t>Кулясова</a:t>
            </a:r>
            <a:r>
              <a:rPr lang="ru-RU" sz="2400" b="1" dirty="0" smtClean="0">
                <a:cs typeface="Times New Roman" pitchFamily="18" charset="0"/>
              </a:rPr>
              <a:t> Жанна Борисовна</a:t>
            </a:r>
          </a:p>
          <a:p>
            <a:pPr algn="just" eaLnBrk="0" hangingPunct="0"/>
            <a:endParaRPr lang="ru-RU" sz="2400" b="1" dirty="0" smtClean="0">
              <a:cs typeface="Times New Roman" pitchFamily="18" charset="0"/>
            </a:endParaRPr>
          </a:p>
          <a:p>
            <a:pPr algn="ctr" eaLnBrk="0" hangingPunct="0"/>
            <a:r>
              <a:rPr lang="ru-RU" sz="2400" b="1" dirty="0" smtClean="0">
                <a:cs typeface="Times New Roman" pitchFamily="18" charset="0"/>
              </a:rPr>
              <a:t>2014 год </a:t>
            </a:r>
            <a:endParaRPr lang="ru-RU" sz="2400" b="1" dirty="0">
              <a:cs typeface="Times New Roman" pitchFamily="18" charset="0"/>
            </a:endParaRPr>
          </a:p>
          <a:p>
            <a:pPr algn="just" eaLnBrk="0" hangingPunct="0"/>
            <a:endParaRPr lang="ru-RU" sz="2000" dirty="0"/>
          </a:p>
        </p:txBody>
      </p:sp>
      <p:pic>
        <p:nvPicPr>
          <p:cNvPr id="2053" name="Picture 4" descr="C:\Users\жа\Pictures\картинки\74233379c62da084a24e6aad1de9e83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286256"/>
            <a:ext cx="2185987" cy="232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 descr="http://s19.rimg.info/2c645e3c46b6d52b98f796ec71a2122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28"/>
            <a:ext cx="1473801" cy="1347218"/>
          </a:xfrm>
          <a:prstGeom prst="rect">
            <a:avLst/>
          </a:prstGeom>
          <a:noFill/>
        </p:spPr>
      </p:pic>
      <p:pic>
        <p:nvPicPr>
          <p:cNvPr id="1028" name="Picture 4" descr="C:\Users\жа\Pictures\картинки\1786307m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763360"/>
            <a:ext cx="1785950" cy="1594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walls.ru/large/201210/5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85720" y="214290"/>
            <a:ext cx="5000660" cy="39290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-642974" y="285728"/>
            <a:ext cx="6913563" cy="439261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6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бессоницы</a:t>
            </a:r>
            <a:r>
              <a:rPr lang="ru-RU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Сибелиус «Грустный вальс», Шуман«Грезы», 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Массне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«Медитация», 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Родриго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«Адажио», 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Мендельсон «Песни без слов», 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Глюк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«Мелодия», 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пьесы Чайковского. 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endParaRPr lang="ru-RU" sz="37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t0.gstatic.com/images?q=tbn:ANd9GcS3_V-gBAjKMoTsXC-cN0pZ8Q9ZPsFcQzAhEU9gy9RqzIJRKg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357562"/>
            <a:ext cx="3663454" cy="333374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walls.ru/large/201210/5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4" descr="C:\Documents and Settings\Николай.ДОМАШНИЙ\Мои документы\разное 2\Мои рисунки\музыка\22237-1920x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071810"/>
            <a:ext cx="58515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7200" y="188912"/>
            <a:ext cx="8229600" cy="25971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428728" y="260350"/>
            <a:ext cx="6715172" cy="3024188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Для лечения гипертонии: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Бах «Концерт ре-минор» для скрипки,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Шопен «Ноктюрн ре-минор»,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Барток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«Соната для фортепиано»,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Брукнер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«Месса ля-минор».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700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wwalls.ru/large/201210/5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4" name="Picture 2" descr="D:\музыкотерапия\полонез огинского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285992"/>
            <a:ext cx="778668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00034" y="357166"/>
            <a:ext cx="8229600" cy="13112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57149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Полонез Огинского </a:t>
            </a:r>
            <a:br>
              <a:rPr lang="ru-RU" sz="31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снимает головную боль и невроз </a:t>
            </a:r>
            <a:r>
              <a:rPr lang="ru-RU" sz="6000" b="1" i="1" dirty="0" smtClean="0">
                <a:solidFill>
                  <a:srgbClr val="006600"/>
                </a:solidFill>
              </a:rPr>
              <a:t/>
            </a:r>
            <a:br>
              <a:rPr lang="ru-RU" sz="6000" b="1" i="1" dirty="0" smtClean="0">
                <a:solidFill>
                  <a:srgbClr val="006600"/>
                </a:solidFill>
              </a:rPr>
            </a:br>
            <a:endParaRPr lang="ru-RU" sz="6000" b="1" i="1" dirty="0" smtClean="0">
              <a:solidFill>
                <a:srgbClr val="0066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walls.ru/large/201210/5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5483245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Популярная музыка песен и рок-н-ролл</a:t>
            </a:r>
            <a:r>
              <a:rPr lang="ru-RU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способны поднять настроение, нормализовать артериальное давление.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Легкая инструментальная музыка</a:t>
            </a:r>
            <a:r>
              <a:rPr lang="ru-RU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снимет головную боль, усталость и даст чувство спокойствия, поспособствует нормальному и романтическому сексу.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Джазовая музыка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избавит от депрессии.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Тяжелый рок и </a:t>
            </a:r>
            <a:r>
              <a:rPr lang="ru-RU" b="1" i="1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хеви-метал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наоборот, возможно введет в ступор и вызовет агрессию.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wwalls.ru/large/201210/5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6" descr="173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1214438"/>
            <a:ext cx="914400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571875" y="1285875"/>
            <a:ext cx="4143375" cy="20716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800" b="1" dirty="0" smtClean="0"/>
              <a:t>Исследования врачей доказали, что уже на пятом месяце беременности ребенок слышит и различает звуки. Он может реагировать на громкость и ритм мелодии. Она может ему нравиться или нет. </a:t>
            </a:r>
            <a:endParaRPr lang="ru-RU" sz="1800" b="1" dirty="0"/>
          </a:p>
        </p:txBody>
      </p:sp>
      <p:pic>
        <p:nvPicPr>
          <p:cNvPr id="17411" name="Picture 8" descr="Музыка и беременность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8625" y="1285875"/>
            <a:ext cx="3071813" cy="2052638"/>
          </a:xfrm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714375" y="3643313"/>
            <a:ext cx="4786313" cy="2571750"/>
          </a:xfrm>
        </p:spPr>
        <p:txBody>
          <a:bodyPr>
            <a:normAutofit fontScale="92500"/>
          </a:bodyPr>
          <a:lstStyle/>
          <a:p>
            <a:pPr algn="ctr" eaLnBrk="1" hangingPunct="1">
              <a:defRPr/>
            </a:pPr>
            <a:r>
              <a:rPr lang="ru-RU" sz="1800" dirty="0" smtClean="0"/>
              <a:t>Дети матерей, которые на двадцать восьмой - тридцать шестой неделях беременности слушали музыку, быстрее других начинают реагировать на звуки, узнавать мелодии. У них лучше развита память. </a:t>
            </a:r>
          </a:p>
          <a:p>
            <a:pPr algn="ctr" eaLnBrk="1" hangingPunct="1">
              <a:defRPr/>
            </a:pPr>
            <a:r>
              <a:rPr lang="ru-RU" sz="1800" dirty="0" smtClean="0"/>
              <a:t>Также доказано, что малыши узнают, активнее реагируют и предпочитают ту музыку, которую они "слышали" до рождения, будучи в утробе матери.</a:t>
            </a:r>
            <a:endParaRPr lang="ru-RU" sz="1800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63" y="3500438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571472" y="214290"/>
            <a:ext cx="8229600" cy="7143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42852"/>
            <a:ext cx="7743825" cy="700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solidFill>
                  <a:srgbClr val="FF00FF"/>
                </a:solidFill>
              </a:rPr>
              <a:t>Влияние музыки на развитие плода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wwalls.ru/large/201210/5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500063"/>
          <a:ext cx="8501121" cy="578647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060403"/>
                <a:gridCol w="2805370"/>
                <a:gridCol w="2635348"/>
              </a:tblGrid>
              <a:tr h="964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Музыкальные </a:t>
                      </a: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инструменты</a:t>
                      </a: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Внутренние </a:t>
                      </a: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органы</a:t>
                      </a: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Оптимальное </a:t>
                      </a:r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время воздействия</a:t>
                      </a:r>
                      <a:endParaRPr lang="ru-RU" sz="1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482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Гитара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Сердце</a:t>
                      </a:r>
                      <a:endParaRPr lang="ru-RU" sz="12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11-13 ч. дня</a:t>
                      </a:r>
                      <a:endParaRPr lang="ru-RU" sz="12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82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Арфа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Легкие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3ч. ночи-5 ч. утра</a:t>
                      </a:r>
                      <a:endParaRPr lang="ru-RU" sz="12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82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Флейта</a:t>
                      </a:r>
                      <a:endParaRPr lang="ru-RU" sz="12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Печень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1-3 ч. ночи</a:t>
                      </a:r>
                      <a:endParaRPr lang="ru-RU" sz="12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82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Гобой</a:t>
                      </a:r>
                      <a:endParaRPr lang="ru-RU" sz="12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Желчный пузырь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 ч вечера-1 ч. ночи</a:t>
                      </a:r>
                      <a:endParaRPr lang="ru-RU" sz="12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82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Труба</a:t>
                      </a:r>
                      <a:endParaRPr lang="ru-RU" sz="12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Поджелудочная железа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9-11 ч. утра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82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Клавишные инструменты</a:t>
                      </a:r>
                      <a:endParaRPr lang="ru-RU" sz="12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Желудок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7-9 ч. утра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82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Скрипка</a:t>
                      </a:r>
                      <a:endParaRPr lang="ru-RU" sz="12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Тонкий кишечник</a:t>
                      </a:r>
                      <a:endParaRPr lang="ru-RU" sz="12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13-15 ч. дня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82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Губная гармонь</a:t>
                      </a:r>
                      <a:endParaRPr lang="ru-RU" sz="12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Толстый кишечник</a:t>
                      </a:r>
                      <a:endParaRPr lang="ru-RU" sz="12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5-7 ч. утра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82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Саксофон</a:t>
                      </a:r>
                      <a:endParaRPr lang="ru-RU" sz="12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Почки</a:t>
                      </a:r>
                      <a:endParaRPr lang="ru-RU" sz="12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17-19 ч. вечера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82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Барабан</a:t>
                      </a:r>
                      <a:endParaRPr lang="ru-RU" sz="12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Позвоночник</a:t>
                      </a:r>
                      <a:endParaRPr lang="ru-RU" sz="1200" b="1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15-17 ч. дня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wwalls.ru/large/201210/5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Содержимое 9" descr="трубач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3067050" cy="3810000"/>
          </a:xfrm>
        </p:spPr>
      </p:pic>
      <p:pic>
        <p:nvPicPr>
          <p:cNvPr id="1026" name="Picture 2" descr="D:\музыкотерапия\труб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317747">
            <a:off x="360363" y="3546475"/>
            <a:ext cx="38862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929188" y="0"/>
            <a:ext cx="4214812" cy="6858000"/>
          </a:xfrm>
          <a:ln>
            <a:solidFill>
              <a:schemeClr val="tx1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557214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FF"/>
                </a:solidFill>
              </a:rPr>
              <a:t>Духовые инструменты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wwalls.ru/large/201210/5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229600" cy="40830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Овен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 нота до и тональность До мажор;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Телец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 до-диез (это одновременно и ре-бемоль);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Близнецы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 нота ре, а также ключ ре в тональности Ре мажор;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 ре-диез (или Ми мажор);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Лев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 нота ми и тональность Ми мажор;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Дева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 нота и ключ фа и тональность Фа мажор,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Весы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 фа-диез (или соль-бемоль);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Скорпион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 соль и тональность Соль мажор;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Стрелец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 соль-диез (или ля-бемоль);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Козерог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 нота ля и тональность Ля мажор;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Водолей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 ля-диез (или си-бемоль);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Рыбы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нота си и тональность Си мажор.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71472" y="214290"/>
            <a:ext cx="8229600" cy="12858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295611"/>
            <a:ext cx="68580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заимосвязь знаков Зодиака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со звуками нотного ряда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walls.ru/large/201210/5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1670" y="2000240"/>
            <a:ext cx="49292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вуковая частота, соответствующая ноте до, влияет преимущественно на функции желудка и поджелудочной железы;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ре — на желчный пузырь и печень;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ми — на органы зрения и слуха;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фа — на мочеполовую систему;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соль — на функции сердца;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ля — легкие и почки;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си — на функцию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энергообмена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согревая тело.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Низкие звуки резонируют больше с нижней частью тела, высокие — с верхней (головой).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14348" y="357166"/>
            <a:ext cx="7900988" cy="12858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3200" b="1" kern="0" dirty="0">
              <a:solidFill>
                <a:srgbClr val="FF00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Как определенные ноты влияют на определенные органы:</a:t>
            </a:r>
            <a:endParaRPr lang="ru-RU" sz="3200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wwalls.ru/large/201210/5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857224" y="428604"/>
            <a:ext cx="7900988" cy="9286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Целебные свойства произносимых звуков:</a:t>
            </a:r>
            <a:endParaRPr lang="ru-RU" sz="2800" b="1" kern="0" dirty="0">
              <a:solidFill>
                <a:srgbClr val="FF00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571472" y="1785926"/>
            <a:ext cx="8229600" cy="451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2143116"/>
            <a:ext cx="8643966" cy="280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– звук "И" – прочищает нос, лечит глаза;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– звук "У" – укрепляет горло и голосовые связки;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– звуки "В", "Н", "М", "Э" – улучшают работу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головного мозга;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– звуки "Ц", "К", "Щ", "И" – лечат уши;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– звуки "У", "Ы", "X", "Ч" – улучшают дыхание;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– звуки "О", "А", "С", "М", "И" – лечат заболевания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сердца.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walls.ru/large/201210/5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71472" y="500042"/>
            <a:ext cx="8107388" cy="24288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ejaVu Sans Condensed" pitchFamily="34" charset="0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31432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«Музыка — это универсальная форма искусства, присущая культуре любой нации».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429000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walls.ru/large/201210/5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4633" name="Rectangle 9"/>
          <p:cNvSpPr>
            <a:spLocks noGrp="1" noRot="1" noChangeArrowheads="1"/>
          </p:cNvSpPr>
          <p:nvPr>
            <p:ph type="body" idx="1"/>
          </p:nvPr>
        </p:nvSpPr>
        <p:spPr>
          <a:xfrm>
            <a:off x="714348" y="2643182"/>
            <a:ext cx="8229600" cy="2714644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Музыка- это действительно очень хорошее лекарство, просто нужно его правильно принимать! И каждый человек должен понять, что без музыки нельзя жить! 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42910" y="500042"/>
            <a:ext cx="8229600" cy="13112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54632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Вывод: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3" grpId="0" build="p"/>
      <p:bldP spid="1546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wwalls.ru/large/201210/5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28662" y="428604"/>
            <a:ext cx="7772400" cy="10715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ejaVu Sans Condensed" pitchFamily="34" charset="0"/>
              <a:ea typeface="+mj-ea"/>
              <a:cs typeface="+mj-cs"/>
            </a:endParaRPr>
          </a:p>
        </p:txBody>
      </p:sp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33413" y="260350"/>
            <a:ext cx="8510587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Влияние музыки на психику!</a:t>
            </a:r>
          </a:p>
        </p:txBody>
      </p:sp>
      <p:pic>
        <p:nvPicPr>
          <p:cNvPr id="7" name="Picture 13" descr="Baba$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785926"/>
            <a:ext cx="6072230" cy="436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85918" y="1857364"/>
            <a:ext cx="5857916" cy="4214842"/>
          </a:xfrm>
          <a:ln>
            <a:noFill/>
          </a:ln>
        </p:spPr>
        <p:txBody>
          <a:bodyPr>
            <a:normAutofit fontScale="55000" lnSpcReduction="2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Музыка оказывает на нас огромное влияние, действуя на психику, эмоции, душу и тело. Звуки определённой тональности могут приводить человека в различные состояния, возбуждение, радость, грусть, и даже панический страх.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  Музыка влияет на наше настроение, но не только. С её помощью можно даже исцелять людей или помогать им справляться с их недугами!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b="1" i="1" dirty="0" smtClean="0">
              <a:latin typeface="Informal Roman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i="1" dirty="0" smtClean="0">
                <a:latin typeface="Informal Roman" pitchFamily="66" charset="0"/>
              </a:rPr>
              <a:t>                                    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wwalls.ru/large/201210/5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28662" y="428605"/>
            <a:ext cx="7772400" cy="9286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ejaVu Sans Condensed" pitchFamily="34" charset="0"/>
              <a:ea typeface="+mj-ea"/>
              <a:cs typeface="+mj-cs"/>
            </a:endParaRPr>
          </a:p>
        </p:txBody>
      </p:sp>
      <p:sp>
        <p:nvSpPr>
          <p:cNvPr id="148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48" y="274638"/>
            <a:ext cx="8286808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Влияние быстрой и громкой музыки!</a:t>
            </a:r>
          </a:p>
        </p:txBody>
      </p:sp>
      <p:pic>
        <p:nvPicPr>
          <p:cNvPr id="39938" name="Picture 2" descr="http://rockmir.ru/Rockmusic_files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357430"/>
            <a:ext cx="3500462" cy="3336489"/>
          </a:xfrm>
          <a:prstGeom prst="rect">
            <a:avLst/>
          </a:prstGeom>
          <a:noFill/>
        </p:spPr>
      </p:pic>
      <p:sp>
        <p:nvSpPr>
          <p:cNvPr id="1484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57158" y="1571612"/>
            <a:ext cx="4572031" cy="4786346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Деятельность нашего организма напрямую зависит от гормонов. Они активизируют деятельность различных органов, благодаря чему изменяется наше физическое и эмоциональное состояние. При прослушивании различной музыки мозг подаёт сигналы организму производить те или иные гормоны. Быстрая и громкая музыка поднимает уровень кортизола, отчего человек становится более возбуждённым, раздражённым.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wwalls.ru/large/201210/5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9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14282" y="1428736"/>
            <a:ext cx="4429156" cy="5143536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</a:t>
            </a:r>
            <a:r>
              <a:rPr lang="ru-RU" sz="2800" i="1" dirty="0" smtClean="0"/>
              <a:t>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Прослушивание медленной и спокойной музыки действует совершенно иначе. Уровень кортизола и адреналин снижается, работа всех органов нормализуется, организм начинает мобилизовать свои внутренние ресурсы. С помощью такой музыки можно бороться со стрессами и депрессиями, а отсутствие стресса гораздо быстрее приведёт к выздоровлению!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28662" y="428605"/>
            <a:ext cx="7772400" cy="9286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ejaVu Sans Condensed" pitchFamily="34" charset="0"/>
              <a:ea typeface="+mj-ea"/>
              <a:cs typeface="+mj-cs"/>
            </a:endParaRPr>
          </a:p>
        </p:txBody>
      </p:sp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57224" y="274638"/>
            <a:ext cx="7829576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Влияние медленной и спокойной музыки!</a:t>
            </a:r>
          </a:p>
        </p:txBody>
      </p:sp>
      <p:pic>
        <p:nvPicPr>
          <p:cNvPr id="38916" name="Picture 4" descr="http://img1.liveinternet.ru/images/attach/c/4/87/740/87740709_4552399_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1" y="2285993"/>
            <a:ext cx="3929049" cy="3357585"/>
          </a:xfrm>
          <a:prstGeom prst="rect">
            <a:avLst/>
          </a:prstGeom>
          <a:noFill/>
          <a:ln>
            <a:solidFill>
              <a:srgbClr val="F715C1"/>
            </a:solidFill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walls.ru/large/201210/5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42259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Дофамин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— гормон удовольствия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Эндорфины</a:t>
            </a:r>
            <a:r>
              <a:rPr lang="ru-RU" sz="36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— гормоны удовлетворения и счастья 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8" descr="http://www.bloodyloud.com/wp-content/gallery/lois-greenfield/greenfield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000372"/>
            <a:ext cx="5072098" cy="3375842"/>
          </a:xfrm>
          <a:prstGeom prst="rect">
            <a:avLst/>
          </a:prstGeom>
          <a:noFill/>
          <a:ln w="9525">
            <a:solidFill>
              <a:srgbClr val="F715C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walls.ru/large/201210/5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FF"/>
                </a:solidFill>
              </a:rPr>
              <a:t>Использование классической музыки в  лечении</a:t>
            </a:r>
            <a:endParaRPr lang="ru-RU" b="1" dirty="0">
              <a:solidFill>
                <a:srgbClr val="FF00FF"/>
              </a:solidFill>
            </a:endParaRPr>
          </a:p>
        </p:txBody>
      </p:sp>
      <p:pic>
        <p:nvPicPr>
          <p:cNvPr id="21507" name="Picture 2" descr="C:\Documents and Settings\Николай.ДОМАШНИЙ\Мои документы\разное 2\Мои рисунки\музыка\22436-1920x108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341438"/>
            <a:ext cx="8569325" cy="5183187"/>
          </a:xfr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walls.ru/large/201210/5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1" name="Picture 6" descr="C:\Documents and Settings\Николай.ДОМАШНИЙ\Мои документы\разное 2\Мои рисунки\музыка\42261-1920x1080.jpg"/>
          <p:cNvPicPr>
            <a:picLocks noChangeAspect="1" noChangeArrowheads="1"/>
          </p:cNvPicPr>
          <p:nvPr/>
        </p:nvPicPr>
        <p:blipFill>
          <a:blip r:embed="rId3" cstate="print"/>
          <a:srcRect l="20546" r="17818"/>
          <a:stretch>
            <a:fillRect/>
          </a:stretch>
        </p:blipFill>
        <p:spPr bwMode="auto">
          <a:xfrm>
            <a:off x="3286116" y="4286256"/>
            <a:ext cx="25241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28596" y="428604"/>
            <a:ext cx="8229600" cy="37147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86808" cy="44640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400" b="1" i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От мигрени и головной боли: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Моцарт «Дон Жуан» и «Симфония № 40»,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Лист «Венгерская рапсодия»,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Гершвин «Американец в Париже», Бетховен «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Фиделио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»,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Хачатурян «Сюита Маскарад»,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Мендельсон «Весенняя песня»,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Дворжак «Юморески».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7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wwalls.ru/large/201210/5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80" name="Picture 2" descr="D:\музыкотерапия\свадебный марш Мендельсо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571744"/>
            <a:ext cx="57150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00034" y="214290"/>
            <a:ext cx="8229600" cy="16684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001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7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Нормализует кровяное давление и сердечную деятельность </a:t>
            </a:r>
            <a:br>
              <a:rPr lang="ru-RU" sz="27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“Свадебный марш Мендельсона</a:t>
            </a:r>
            <a:r>
              <a:rPr lang="ru-RU" sz="4000" b="1" i="1" dirty="0" smtClean="0">
                <a:solidFill>
                  <a:srgbClr val="FF00FF"/>
                </a:solidFill>
              </a:rPr>
              <a:t>” 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4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597</Words>
  <Application>Microsoft Office PowerPoint</Application>
  <PresentationFormat>Экран (4:3)</PresentationFormat>
  <Paragraphs>82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«Через музыку к здоровью»</vt:lpstr>
      <vt:lpstr>«Музыка — это универсальная форма искусства, присущая культуре любой нации».</vt:lpstr>
      <vt:lpstr>Влияние музыки на психику!</vt:lpstr>
      <vt:lpstr>Влияние быстрой и громкой музыки!</vt:lpstr>
      <vt:lpstr>Влияние медленной и спокойной музыки!</vt:lpstr>
      <vt:lpstr> Дофамин — гормон удовольствия   Эндорфины — гормоны удовлетворения и счастья   </vt:lpstr>
      <vt:lpstr>Использование классической музыки в  лечении</vt:lpstr>
      <vt:lpstr>От мигрени и головной боли: Моцарт «Дон Жуан» и «Симфония № 40»,  Лист «Венгерская рапсодия»,  Гершвин «Американец в Париже», Бетховен «Фиделио»,  Хачатурян «Сюита Маскарад»,  Мендельсон «Весенняя песня»,  Дворжак «Юморески».  </vt:lpstr>
      <vt:lpstr>Нормализует кровяное давление и сердечную деятельность  “Свадебный марш Мендельсона”  </vt:lpstr>
      <vt:lpstr>От бессоницы: Сибелиус «Грустный вальс», Шуман«Грезы»,  Массне «Медитация»,  Родриго «Адажио»,  Мендельсон «Песни без слов»,  Глюк «Мелодия»,  пьесы Чайковского.  </vt:lpstr>
      <vt:lpstr> Для лечения гипертонии: Бах «Концерт ре-минор» для скрипки,  Шопен «Ноктюрн ре-минор»,  Барток «Соната для фортепиано»,  Брукнер «Месса ля-минор».  </vt:lpstr>
      <vt:lpstr>Полонез Огинского  снимает головную боль и невроз  </vt:lpstr>
      <vt:lpstr>Слайд 13</vt:lpstr>
      <vt:lpstr>Влияние музыки на развитие плода</vt:lpstr>
      <vt:lpstr>Слайд 15</vt:lpstr>
      <vt:lpstr>Духовые инструменты</vt:lpstr>
      <vt:lpstr>– Овен – нота до и тональность До мажор; – Телец – до-диез (это одновременно и ре-бемоль); – Близнецы – нота ре, а также ключ ре в тональности Ре мажор; – Рак – ре-диез (или Ми мажор); – Лев – нота ми и тональность Ми мажор; – Дева – нота и ключ фа и тональность Фа мажор, – Весы – фа-диез (или соль-бемоль); – Скорпион – соль и тональность Соль мажор; – Стрелец – соль-диез (или ля-бемоль); – Козерог – нота ля и тональность Ля мажор; – Водолей – ля-диез (или си-бемоль); – Рыбы – нота си и тональность Си мажор. </vt:lpstr>
      <vt:lpstr>Как определенные ноты влияют на определенные органы:</vt:lpstr>
      <vt:lpstr>Слайд 19</vt:lpstr>
      <vt:lpstr>Вывод: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жа</cp:lastModifiedBy>
  <cp:revision>179</cp:revision>
  <dcterms:created xsi:type="dcterms:W3CDTF">2013-06-28T06:35:15Z</dcterms:created>
  <dcterms:modified xsi:type="dcterms:W3CDTF">2014-02-27T18:27:39Z</dcterms:modified>
</cp:coreProperties>
</file>